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57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B504-59F0-4600-8583-3676A006A89C}" type="datetimeFigureOut">
              <a:rPr lang="en-US" smtClean="0"/>
              <a:t>10/17/2012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DC469-E504-457B-9DE0-472D9445CC7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B504-59F0-4600-8583-3676A006A89C}" type="datetimeFigureOut">
              <a:rPr lang="en-US" smtClean="0"/>
              <a:t>10/17/2012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DC469-E504-457B-9DE0-472D9445CC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B504-59F0-4600-8583-3676A006A89C}" type="datetimeFigureOut">
              <a:rPr lang="en-US" smtClean="0"/>
              <a:t>10/17/2012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DC469-E504-457B-9DE0-472D9445CC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B504-59F0-4600-8583-3676A006A89C}" type="datetimeFigureOut">
              <a:rPr lang="en-US" smtClean="0"/>
              <a:t>10/17/2012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DC469-E504-457B-9DE0-472D9445CC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B504-59F0-4600-8583-3676A006A89C}" type="datetimeFigureOut">
              <a:rPr lang="en-US" smtClean="0"/>
              <a:t>10/17/2012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DC469-E504-457B-9DE0-472D9445CC7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B504-59F0-4600-8583-3676A006A89C}" type="datetimeFigureOut">
              <a:rPr lang="en-US" smtClean="0"/>
              <a:t>10/17/2012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DC469-E504-457B-9DE0-472D9445CC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B504-59F0-4600-8583-3676A006A89C}" type="datetimeFigureOut">
              <a:rPr lang="en-US" smtClean="0"/>
              <a:t>10/17/2012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DC469-E504-457B-9DE0-472D9445CC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B504-59F0-4600-8583-3676A006A89C}" type="datetimeFigureOut">
              <a:rPr lang="en-US" smtClean="0"/>
              <a:t>10/17/2012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DC469-E504-457B-9DE0-472D9445CC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B504-59F0-4600-8583-3676A006A89C}" type="datetimeFigureOut">
              <a:rPr lang="en-US" smtClean="0"/>
              <a:t>10/17/2012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DC469-E504-457B-9DE0-472D9445CC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B504-59F0-4600-8583-3676A006A89C}" type="datetimeFigureOut">
              <a:rPr lang="en-US" smtClean="0"/>
              <a:t>10/17/2012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DC469-E504-457B-9DE0-472D9445CC77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5F33B504-59F0-4600-8583-3676A006A89C}" type="datetimeFigureOut">
              <a:rPr lang="en-US" smtClean="0"/>
              <a:t>10/17/2012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EACDC469-E504-457B-9DE0-472D9445CC7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5F33B504-59F0-4600-8583-3676A006A89C}" type="datetimeFigureOut">
              <a:rPr lang="en-US" smtClean="0"/>
              <a:t>10/17/2012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EACDC469-E504-457B-9DE0-472D9445CC7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cpublicschools.org/program-monitoring/homeless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Rights of Stakeholders in Education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MELS 601</a:t>
            </a:r>
          </a:p>
          <a:p>
            <a:r>
              <a:rPr lang="en-US" dirty="0" smtClean="0"/>
              <a:t>Aldridge &amp; Goldman Ch.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0111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Rights of Children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Divide into 4 groups:</a:t>
            </a:r>
          </a:p>
          <a:p>
            <a:pPr lvl="1"/>
            <a:r>
              <a:rPr lang="en-US" dirty="0" smtClean="0"/>
              <a:t>Group 1: At-Risk Students (mainly non-English speaking)</a:t>
            </a:r>
          </a:p>
          <a:p>
            <a:pPr lvl="1"/>
            <a:r>
              <a:rPr lang="en-US" dirty="0" smtClean="0"/>
              <a:t>Group 2: Students Living in Poverty</a:t>
            </a:r>
          </a:p>
          <a:p>
            <a:pPr lvl="1"/>
            <a:r>
              <a:rPr lang="en-US" dirty="0" smtClean="0"/>
              <a:t>Group 3: Homeless Students</a:t>
            </a:r>
          </a:p>
          <a:p>
            <a:pPr lvl="1"/>
            <a:r>
              <a:rPr lang="en-US" dirty="0" smtClean="0"/>
              <a:t>Group 4: Students Facing Abuse and Neglect</a:t>
            </a:r>
          </a:p>
          <a:p>
            <a:endParaRPr lang="en-US" dirty="0"/>
          </a:p>
          <a:p>
            <a:r>
              <a:rPr lang="en-US" dirty="0" smtClean="0"/>
              <a:t>Research and be prepared to discuss with the class the current issues faced by these students/parents/families.</a:t>
            </a:r>
          </a:p>
          <a:p>
            <a:endParaRPr lang="en-US" dirty="0"/>
          </a:p>
          <a:p>
            <a:r>
              <a:rPr lang="en-US" dirty="0" smtClean="0"/>
              <a:t>Develop a list of best practices that classroom teachers can utilize to adequately meet the needs of these students</a:t>
            </a:r>
          </a:p>
          <a:p>
            <a:endParaRPr lang="en-US" dirty="0"/>
          </a:p>
          <a:p>
            <a:r>
              <a:rPr lang="en-US" dirty="0" smtClean="0">
                <a:solidFill>
                  <a:srgbClr val="FF0000"/>
                </a:solidFill>
              </a:rPr>
              <a:t>Be prepared to lead the class discussion of your topic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9618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Homelessness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Discuss the McKinney-Vento Act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What is your district’s policy on homeless students?</a:t>
            </a:r>
          </a:p>
          <a:p>
            <a:endParaRPr lang="en-US" dirty="0"/>
          </a:p>
          <a:p>
            <a:r>
              <a:rPr lang="en-US" dirty="0">
                <a:hlinkClick r:id="rId2"/>
              </a:rPr>
              <a:t>http://www.ncpublicschools.org/program-monitoring/homeless</a:t>
            </a:r>
            <a:r>
              <a:rPr lang="en-US" dirty="0" smtClean="0">
                <a:hlinkClick r:id="rId2"/>
              </a:rPr>
              <a:t>/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9502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Children and Youth At-Risk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i="1" dirty="0" smtClean="0"/>
              <a:t>Maria comes from a large family, originally from Mexico. She is a first grader who does not speak English and has been identified by readiness tests and by her teacher as a child at risk.</a:t>
            </a:r>
          </a:p>
          <a:p>
            <a:endParaRPr lang="en-US" i="1" dirty="0"/>
          </a:p>
          <a:p>
            <a:r>
              <a:rPr lang="en-US" dirty="0" smtClean="0">
                <a:solidFill>
                  <a:srgbClr val="FF0000"/>
                </a:solidFill>
              </a:rPr>
              <a:t>Is Maria at risk for failure because others believe she is not ready to learn in school?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If so, what does this mean?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What does this mean in our schools?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 smtClean="0"/>
              <a:t>A massive school readiness problem exists, but who owns the problem?</a:t>
            </a:r>
          </a:p>
          <a:p>
            <a:r>
              <a:rPr lang="en-US" dirty="0" smtClean="0"/>
              <a:t>The children are ready for school. Are the teachers ready for the children?--</a:t>
            </a:r>
            <a:r>
              <a:rPr lang="en-US" dirty="0" smtClean="0">
                <a:solidFill>
                  <a:srgbClr val="FF0000"/>
                </a:solidFill>
              </a:rPr>
              <a:t>Discuss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4800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Human">
      <a:dk1>
        <a:sysClr val="windowText" lastClr="000000"/>
      </a:dk1>
      <a:lt1>
        <a:sysClr val="window" lastClr="FFFFFF"/>
      </a:lt1>
      <a:dk2>
        <a:srgbClr val="795339"/>
      </a:dk2>
      <a:lt2>
        <a:srgbClr val="F7EEDD"/>
      </a:lt2>
      <a:accent1>
        <a:srgbClr val="AD2E27"/>
      </a:accent1>
      <a:accent2>
        <a:srgbClr val="3F3D66"/>
      </a:accent2>
      <a:accent3>
        <a:srgbClr val="17517A"/>
      </a:accent3>
      <a:accent4>
        <a:srgbClr val="877E48"/>
      </a:accent4>
      <a:accent5>
        <a:srgbClr val="AF8B1E"/>
      </a:accent5>
      <a:accent6>
        <a:srgbClr val="A35E21"/>
      </a:accent6>
      <a:hlink>
        <a:srgbClr val="9B7300"/>
      </a:hlink>
      <a:folHlink>
        <a:srgbClr val="D6A73B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Human">
      <a:fillStyleLst>
        <a:solidFill>
          <a:schemeClr val="phClr"/>
        </a:solidFill>
        <a:gradFill>
          <a:gsLst>
            <a:gs pos="0">
              <a:schemeClr val="phClr">
                <a:tint val="30000"/>
                <a:satMod val="175000"/>
              </a:schemeClr>
            </a:gs>
            <a:gs pos="50000">
              <a:schemeClr val="phClr">
                <a:tint val="55000"/>
                <a:satMod val="200000"/>
              </a:schemeClr>
            </a:gs>
            <a:gs pos="70000">
              <a:schemeClr val="phClr">
                <a:tint val="70000"/>
                <a:satMod val="175000"/>
              </a:schemeClr>
            </a:gs>
            <a:gs pos="100000">
              <a:schemeClr val="phClr">
                <a:tint val="85000"/>
                <a:satMod val="175000"/>
              </a:schemeClr>
            </a:gs>
          </a:gsLst>
          <a:lin ang="8000000" scaled="1"/>
        </a:gradFill>
        <a:gradFill>
          <a:gsLst>
            <a:gs pos="0">
              <a:schemeClr val="phClr">
                <a:shade val="100000"/>
                <a:satMod val="140000"/>
              </a:schemeClr>
            </a:gs>
            <a:gs pos="40000">
              <a:schemeClr val="phClr">
                <a:shade val="65000"/>
                <a:satMod val="140000"/>
              </a:schemeClr>
            </a:gs>
            <a:gs pos="70000">
              <a:schemeClr val="phClr">
                <a:shade val="40000"/>
                <a:satMod val="115000"/>
              </a:schemeClr>
            </a:gs>
            <a:gs pos="100000">
              <a:schemeClr val="phClr">
                <a:shade val="20000"/>
                <a:satMod val="115000"/>
              </a:schemeClr>
            </a:gs>
          </a:gsLst>
          <a:lin ang="8000000" scaled="1"/>
        </a:gradFill>
      </a:fillStyleLst>
      <a:lnStyleLst>
        <a:ln w="5000" cap="rnd" cmpd="sng" algn="ctr">
          <a:solidFill>
            <a:schemeClr val="phClr"/>
          </a:solidFill>
          <a:prstDash val="solid"/>
        </a:ln>
        <a:ln w="12700" cap="rnd" cmpd="sng" algn="ctr">
          <a:solidFill>
            <a:schemeClr val="phClr"/>
          </a:solidFill>
          <a:prstDash val="solid"/>
        </a:ln>
        <a:ln w="2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9000" dist="25400" dir="9000000" rotWithShape="0">
              <a:srgbClr val="1A0000">
                <a:alpha val="35000"/>
              </a:srgbClr>
            </a:outerShdw>
          </a:effectLst>
        </a:effectStyle>
        <a:effectStyle>
          <a:effectLst>
            <a:outerShdw blurRad="39000" dist="25400" dir="9000000" rotWithShape="0">
              <a:srgbClr val="1A0000">
                <a:alpha val="40000"/>
              </a:srgbClr>
            </a:outerShdw>
          </a:effectLst>
        </a:effectStyle>
        <a:effectStyle>
          <a:effectLst>
            <a:outerShdw blurRad="39000" dist="25400" dir="90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brightRoom" dir="tr">
              <a:rot lat="0" lon="0" rev="3540000"/>
            </a:lightRig>
          </a:scene3d>
          <a:sp3d prstMaterial="matte">
            <a:bevelT w="190500" h="44450" prst="cross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272</TotalTime>
  <Words>221</Words>
  <Application>Microsoft Office PowerPoint</Application>
  <PresentationFormat>On-screen Show (4:3)</PresentationFormat>
  <Paragraphs>29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Default Theme</vt:lpstr>
      <vt:lpstr>Rights of Stakeholders in Education</vt:lpstr>
      <vt:lpstr>The Rights of Children</vt:lpstr>
      <vt:lpstr>Homelessness</vt:lpstr>
      <vt:lpstr>Children and Youth At-Risk</vt:lpstr>
    </vt:vector>
  </TitlesOfParts>
  <Company>Caldwell County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Rights of Stakeholders in Education</dc:title>
  <dc:creator>Jeff Church</dc:creator>
  <cp:lastModifiedBy>User</cp:lastModifiedBy>
  <cp:revision>6</cp:revision>
  <dcterms:created xsi:type="dcterms:W3CDTF">2012-10-14T17:00:44Z</dcterms:created>
  <dcterms:modified xsi:type="dcterms:W3CDTF">2012-10-17T23:28:02Z</dcterms:modified>
</cp:coreProperties>
</file>